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2807E0-D2E7-43EF-8A1F-AC4382AAAEE3}" type="datetimeFigureOut">
              <a:rPr lang="id-ID" smtClean="0"/>
              <a:t>13/04/2025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0FE9AA-03C0-41EF-836C-A663E5FCB2FB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07E0-D2E7-43EF-8A1F-AC4382AAAEE3}" type="datetimeFigureOut">
              <a:rPr lang="id-ID" smtClean="0"/>
              <a:t>13/04/2025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E9AA-03C0-41EF-836C-A663E5FCB2FB}" type="slidenum">
              <a:rPr lang="id-ID" smtClean="0"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07E0-D2E7-43EF-8A1F-AC4382AAAEE3}" type="datetimeFigureOut">
              <a:rPr lang="id-ID" smtClean="0"/>
              <a:t>13/04/2025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E9AA-03C0-41EF-836C-A663E5FCB2FB}" type="slidenum">
              <a:rPr lang="id-ID" smtClean="0"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07E0-D2E7-43EF-8A1F-AC4382AAAEE3}" type="datetimeFigureOut">
              <a:rPr lang="id-ID" smtClean="0"/>
              <a:t>13/04/2025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E9AA-03C0-41EF-836C-A663E5FCB2FB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07E0-D2E7-43EF-8A1F-AC4382AAAEE3}" type="datetimeFigureOut">
              <a:rPr lang="id-ID" smtClean="0"/>
              <a:t>13/04/2025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E9AA-03C0-41EF-836C-A663E5FCB2FB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07E0-D2E7-43EF-8A1F-AC4382AAAEE3}" type="datetimeFigureOut">
              <a:rPr lang="id-ID" smtClean="0"/>
              <a:t>13/04/2025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E9AA-03C0-41EF-836C-A663E5FCB2FB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07E0-D2E7-43EF-8A1F-AC4382AAAEE3}" type="datetimeFigureOut">
              <a:rPr lang="id-ID" smtClean="0"/>
              <a:t>13/04/2025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E9AA-03C0-41EF-836C-A663E5FCB2FB}" type="slidenum">
              <a:rPr lang="id-ID" smtClean="0"/>
              <a:t>‹#›</a:t>
            </a:fld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07E0-D2E7-43EF-8A1F-AC4382AAAEE3}" type="datetimeFigureOut">
              <a:rPr lang="id-ID" smtClean="0"/>
              <a:t>13/04/2025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E9AA-03C0-41EF-836C-A663E5FCB2FB}" type="slidenum">
              <a:rPr lang="id-ID" smtClean="0"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07E0-D2E7-43EF-8A1F-AC4382AAAEE3}" type="datetimeFigureOut">
              <a:rPr lang="id-ID" smtClean="0"/>
              <a:t>13/04/2025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E9AA-03C0-41EF-836C-A663E5FCB2F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07E0-D2E7-43EF-8A1F-AC4382AAAEE3}" type="datetimeFigureOut">
              <a:rPr lang="id-ID" smtClean="0"/>
              <a:t>13/04/2025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E9AA-03C0-41EF-836C-A663E5FCB2F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07E0-D2E7-43EF-8A1F-AC4382AAAEE3}" type="datetimeFigureOut">
              <a:rPr lang="id-ID" smtClean="0"/>
              <a:t>13/04/2025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E9AA-03C0-41EF-836C-A663E5FCB2F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32807E0-D2E7-43EF-8A1F-AC4382AAAEE3}" type="datetimeFigureOut">
              <a:rPr lang="id-ID" smtClean="0"/>
              <a:t>13/04/2025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A0FE9AA-03C0-41EF-836C-A663E5FCB2FB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UKURAN PEMUSATAN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DIAH PRAMESTARI, ST., MT</a:t>
            </a:r>
          </a:p>
        </p:txBody>
      </p:sp>
    </p:spTree>
    <p:extLst>
      <p:ext uri="{BB962C8B-B14F-4D97-AF65-F5344CB8AC3E}">
        <p14:creationId xmlns:p14="http://schemas.microsoft.com/office/powerpoint/2010/main" val="2691837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MEDIAN</a:t>
            </a:r>
            <a:endParaRPr lang="id-ID" dirty="0"/>
          </a:p>
          <a:p>
            <a:r>
              <a:rPr lang="id-ID" dirty="0"/>
              <a:t>Hitung median dengan rumus :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Jadi, nilai median data tersebut adalah 77,5 </a:t>
            </a:r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(9)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00" y="3402533"/>
            <a:ext cx="739413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57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049217" cy="43490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sz="2600" b="1" dirty="0">
                <a:solidFill>
                  <a:srgbClr val="FF0000"/>
                </a:solidFill>
              </a:rPr>
              <a:t>MODUS</a:t>
            </a:r>
            <a:endParaRPr lang="id-ID" sz="2600" dirty="0"/>
          </a:p>
          <a:p>
            <a:r>
              <a:rPr lang="id-ID" dirty="0"/>
              <a:t>Rumus :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Keterangan : </a:t>
            </a:r>
          </a:p>
          <a:p>
            <a:pPr marL="0" indent="0">
              <a:buNone/>
            </a:pPr>
            <a:r>
              <a:rPr lang="id-ID" dirty="0"/>
              <a:t>     Mo = Modus </a:t>
            </a:r>
          </a:p>
          <a:p>
            <a:pPr marL="0" indent="0">
              <a:buNone/>
            </a:pPr>
            <a:r>
              <a:rPr lang="id-ID" dirty="0"/>
              <a:t>     Bb = Batas bawah kelas yang mengandung modus </a:t>
            </a:r>
          </a:p>
          <a:p>
            <a:pPr marL="0" indent="0">
              <a:buNone/>
            </a:pPr>
            <a:r>
              <a:rPr lang="id-ID" dirty="0"/>
              <a:t>     C = Interval kelas yang mengandung nilai modus </a:t>
            </a:r>
          </a:p>
          <a:p>
            <a:pPr marL="0" indent="0">
              <a:buNone/>
            </a:pPr>
            <a:r>
              <a:rPr lang="id-ID" dirty="0"/>
              <a:t>     F1 = Selisih frekuensi modus dengan frekuensi sebelumnya </a:t>
            </a:r>
          </a:p>
          <a:p>
            <a:pPr marL="0" indent="0">
              <a:buNone/>
            </a:pPr>
            <a:r>
              <a:rPr lang="id-ID" dirty="0"/>
              <a:t>     F2 = Selisih frekuensi modus dengan frekuensi sesudahnya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(10)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316835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16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MODUS</a:t>
            </a:r>
            <a:endParaRPr lang="id-ID" dirty="0"/>
          </a:p>
          <a:p>
            <a:r>
              <a:rPr lang="id-ID" dirty="0"/>
              <a:t>Contoh : Dari contoh B</a:t>
            </a:r>
          </a:p>
          <a:p>
            <a:r>
              <a:rPr lang="id-ID" dirty="0"/>
              <a:t>Jumlah frekuensi (f) mode yang terbanyak yaitu 20. Nilai modus terletak di kelas interval ke-4 </a:t>
            </a:r>
          </a:p>
          <a:p>
            <a:r>
              <a:rPr lang="id-ID" dirty="0"/>
              <a:t>Bb = 74,5 </a:t>
            </a:r>
          </a:p>
          <a:p>
            <a:r>
              <a:rPr lang="id-ID" dirty="0"/>
              <a:t>C = 5 </a:t>
            </a:r>
          </a:p>
          <a:p>
            <a:r>
              <a:rPr lang="id-ID" dirty="0"/>
              <a:t>F1 = 20 – 15 = 5 </a:t>
            </a:r>
          </a:p>
          <a:p>
            <a:r>
              <a:rPr lang="id-ID" dirty="0"/>
              <a:t>F2 = 20 – 16 = 4 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(11)</a:t>
            </a:r>
          </a:p>
        </p:txBody>
      </p:sp>
    </p:spTree>
    <p:extLst>
      <p:ext uri="{BB962C8B-B14F-4D97-AF65-F5344CB8AC3E}">
        <p14:creationId xmlns:p14="http://schemas.microsoft.com/office/powerpoint/2010/main" val="2067467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MODUS</a:t>
            </a:r>
            <a:endParaRPr lang="id-ID" dirty="0"/>
          </a:p>
          <a:p>
            <a:r>
              <a:rPr lang="id-ID" dirty="0"/>
              <a:t>Hitung modus dengan rumus </a:t>
            </a:r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(12)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784887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32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049217" cy="44210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KUARTIL</a:t>
            </a:r>
            <a:endParaRPr lang="id-ID" dirty="0"/>
          </a:p>
          <a:p>
            <a:r>
              <a:rPr lang="id-ID" dirty="0"/>
              <a:t>Rumus yang digunakan </a:t>
            </a:r>
          </a:p>
          <a:p>
            <a:endParaRPr lang="id-ID" dirty="0"/>
          </a:p>
          <a:p>
            <a:endParaRPr lang="id-ID" dirty="0"/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Keterangan : </a:t>
            </a:r>
          </a:p>
          <a:p>
            <a:pPr marL="0" indent="0">
              <a:buNone/>
            </a:pPr>
            <a:r>
              <a:rPr lang="id-ID" dirty="0"/>
              <a:t>      Bb = batas bawah kelas kuartil </a:t>
            </a:r>
          </a:p>
          <a:p>
            <a:pPr marL="0" indent="0">
              <a:buNone/>
            </a:pPr>
            <a:r>
              <a:rPr lang="id-ID" dirty="0"/>
              <a:t>       P = interval kelas </a:t>
            </a:r>
          </a:p>
          <a:p>
            <a:pPr marL="0" indent="0">
              <a:buNone/>
            </a:pPr>
            <a:r>
              <a:rPr lang="id-ID" dirty="0"/>
              <a:t>        i = 1, 2, 3 </a:t>
            </a:r>
          </a:p>
          <a:p>
            <a:pPr marL="0" indent="0">
              <a:buNone/>
            </a:pPr>
            <a:r>
              <a:rPr lang="id-ID" dirty="0"/>
              <a:t>        n = jumlah data </a:t>
            </a:r>
          </a:p>
          <a:p>
            <a:pPr marL="0" indent="0">
              <a:buNone/>
            </a:pPr>
            <a:r>
              <a:rPr lang="id-ID" dirty="0"/>
              <a:t>        Jf = jumlah frekuensi semua kelas sebelum kelas kuartil Qi </a:t>
            </a:r>
          </a:p>
          <a:p>
            <a:pPr marL="0" indent="0">
              <a:buNone/>
            </a:pPr>
            <a:r>
              <a:rPr lang="id-ID" dirty="0"/>
              <a:t>        </a:t>
            </a:r>
            <a:r>
              <a:rPr lang="fi-FI" dirty="0"/>
              <a:t>f = frekuensi kelas kuartil Qi </a:t>
            </a:r>
            <a:endParaRPr lang="id-ID" dirty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16016" y="2708920"/>
                <a:ext cx="3384376" cy="108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4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id-ID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id-ID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d-ID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id-ID" sz="24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id-ID" sz="2400" b="0" i="1" smtClean="0">
                          <a:latin typeface="Cambria Math"/>
                        </a:rPr>
                        <m:t>+</m:t>
                      </m:r>
                      <m:r>
                        <a:rPr lang="id-ID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id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d-ID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id-ID" sz="24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d-ID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d-ID" sz="2400" b="0" i="1" smtClean="0">
                                  <a:latin typeface="Cambria Math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d-ID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708920"/>
                <a:ext cx="3384376" cy="10851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819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99247" y="2248347"/>
                <a:ext cx="7745505" cy="420498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id-ID" b="1" dirty="0">
                    <a:solidFill>
                      <a:srgbClr val="FF0000"/>
                    </a:solidFill>
                  </a:rPr>
                  <a:t>KUARTIL</a:t>
                </a:r>
                <a:endParaRPr lang="id-ID" dirty="0"/>
              </a:p>
              <a:p>
                <a:r>
                  <a:rPr lang="id-ID" dirty="0"/>
                  <a:t>Langkah perhitungan :</a:t>
                </a:r>
              </a:p>
              <a:p>
                <a:pPr lvl="1" algn="just"/>
                <a:r>
                  <a:rPr lang="id-ID" dirty="0"/>
                  <a:t>Cari nilai interval kelas yang mengandung unsur kuartil dengan rumus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00" b="0" i="1" smtClean="0">
                            <a:latin typeface="Cambria Math"/>
                          </a:rPr>
                          <m:t>𝑖</m:t>
                        </m:r>
                        <m:r>
                          <a:rPr lang="id-ID" sz="2800" b="0" i="1" smtClean="0">
                            <a:latin typeface="Cambria Math"/>
                          </a:rPr>
                          <m:t> </m:t>
                        </m:r>
                        <m:r>
                          <a:rPr lang="id-ID" sz="28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id-ID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id-ID" sz="2800" dirty="0"/>
                  <a:t> </a:t>
                </a:r>
              </a:p>
              <a:p>
                <a:pPr lvl="1" algn="just"/>
                <a:r>
                  <a:rPr lang="id-ID" dirty="0"/>
                  <a:t>Menentukan batas bawah kelas kuartil Bb</a:t>
                </a:r>
              </a:p>
              <a:p>
                <a:pPr lvl="1" algn="just"/>
                <a:r>
                  <a:rPr lang="id-ID" dirty="0"/>
                  <a:t>Menentukan panjang kelas (P) </a:t>
                </a:r>
              </a:p>
              <a:p>
                <a:pPr lvl="1" algn="just"/>
                <a:r>
                  <a:rPr lang="id-ID" dirty="0"/>
                  <a:t>Menentukan frekuensi kumulatif sebelum kelas kuartil (Jf)</a:t>
                </a:r>
              </a:p>
              <a:p>
                <a:pPr lvl="1" algn="just"/>
                <a:r>
                  <a:rPr lang="id-ID" dirty="0"/>
                  <a:t>Menentukan banyak frekuensi kelas kuartil (f)</a:t>
                </a:r>
              </a:p>
              <a:p>
                <a:pPr lvl="1" algn="just"/>
                <a:r>
                  <a:rPr lang="id-ID" dirty="0"/>
                  <a:t>Menghitung nilai kuartil</a:t>
                </a:r>
              </a:p>
              <a:p>
                <a:pPr marL="0" indent="0" algn="just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247" y="2248347"/>
                <a:ext cx="7745505" cy="4204989"/>
              </a:xfrm>
              <a:blipFill rotWithShape="1">
                <a:blip r:embed="rId2"/>
                <a:stretch>
                  <a:fillRect l="-1260" t="-2029" r="-102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(14)</a:t>
            </a:r>
          </a:p>
        </p:txBody>
      </p:sp>
    </p:spTree>
    <p:extLst>
      <p:ext uri="{BB962C8B-B14F-4D97-AF65-F5344CB8AC3E}">
        <p14:creationId xmlns:p14="http://schemas.microsoft.com/office/powerpoint/2010/main" val="181731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60849"/>
            <a:ext cx="7745505" cy="4536504"/>
          </a:xfrm>
        </p:spPr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KUARTIL</a:t>
            </a:r>
            <a:endParaRPr lang="id-ID" dirty="0"/>
          </a:p>
          <a:p>
            <a:r>
              <a:rPr lang="id-ID" dirty="0"/>
              <a:t>Contoh  C :</a:t>
            </a:r>
          </a:p>
          <a:p>
            <a:pPr marL="411480" lvl="1" indent="0" algn="just">
              <a:buNone/>
            </a:pPr>
            <a:r>
              <a:rPr lang="id-ID" dirty="0"/>
              <a:t>Diketahui nilai ujian mata </a:t>
            </a:r>
            <a:r>
              <a:rPr lang="id-ID"/>
              <a:t>kuliah Statistika</a:t>
            </a:r>
            <a:r>
              <a:rPr lang="en-US"/>
              <a:t> Industri</a:t>
            </a:r>
            <a:r>
              <a:rPr lang="id-ID"/>
              <a:t> adalah </a:t>
            </a:r>
            <a:r>
              <a:rPr lang="id-ID" dirty="0"/>
              <a:t>sebagai berikut 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(15)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87871"/>
              </p:ext>
            </p:extLst>
          </p:nvPr>
        </p:nvGraphicFramePr>
        <p:xfrm>
          <a:off x="1547664" y="3717032"/>
          <a:ext cx="3096344" cy="2554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6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Interval Kelas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Frekuensi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25 - 34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6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35 - 44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>
                          <a:effectLst/>
                        </a:rPr>
                        <a:t>8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45 - 54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>
                          <a:effectLst/>
                        </a:rPr>
                        <a:t>11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55 - 64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>
                          <a:effectLst/>
                        </a:rPr>
                        <a:t>14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65 - 74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>
                          <a:effectLst/>
                        </a:rPr>
                        <a:t>12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75 - 84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>
                          <a:effectLst/>
                        </a:rPr>
                        <a:t>8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85 - 94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>
                          <a:effectLst/>
                        </a:rPr>
                        <a:t>6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65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973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99247" y="2248347"/>
                <a:ext cx="8193233" cy="434900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id-ID" b="1" dirty="0">
                    <a:solidFill>
                      <a:srgbClr val="FF0000"/>
                    </a:solidFill>
                  </a:rPr>
                  <a:t>KUARTIL</a:t>
                </a:r>
                <a:endParaRPr lang="id-ID" dirty="0"/>
              </a:p>
              <a:p>
                <a:r>
                  <a:rPr lang="id-ID" dirty="0"/>
                  <a:t>Nilai Kuartil Bawah (Q</a:t>
                </a:r>
                <a:r>
                  <a:rPr lang="id-ID" sz="1800" dirty="0"/>
                  <a:t>1</a:t>
                </a:r>
                <a:r>
                  <a:rPr lang="id-ID" dirty="0"/>
                  <a:t>)</a:t>
                </a:r>
              </a:p>
              <a:p>
                <a:pPr lvl="1" algn="just"/>
                <a:r>
                  <a:rPr lang="id-ID" dirty="0"/>
                  <a:t>Nilai interval yang mengandung unsur kuartil bawah</a:t>
                </a:r>
              </a:p>
              <a:p>
                <a:pPr marL="411480" lvl="1" indent="0" algn="just">
                  <a:buNone/>
                </a:pPr>
                <a:r>
                  <a:rPr lang="id-ID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/>
                          </a:rPr>
                          <m:t>𝑖</m:t>
                        </m:r>
                        <m:r>
                          <a:rPr lang="id-ID" sz="2400" i="1">
                            <a:latin typeface="Cambria Math"/>
                          </a:rPr>
                          <m:t> </m:t>
                        </m:r>
                        <m:r>
                          <a:rPr lang="id-ID" sz="24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id-ID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id-ID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/>
                          </a:rPr>
                          <m:t>1 (65)</m:t>
                        </m:r>
                      </m:num>
                      <m:den>
                        <m:r>
                          <a:rPr lang="id-ID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id-ID" b="0" i="1" smtClean="0">
                        <a:latin typeface="Cambria Math"/>
                      </a:rPr>
                      <m:t>=16.25</m:t>
                    </m:r>
                  </m:oMath>
                </a14:m>
                <a:endParaRPr lang="id-ID" b="0" dirty="0"/>
              </a:p>
              <a:p>
                <a:pPr marL="411480" lvl="1" indent="0" algn="just">
                  <a:buNone/>
                </a:pPr>
                <a:r>
                  <a:rPr lang="id-ID" dirty="0"/>
                  <a:t>	Langkah selanjutnya yaitu menentukan kelas kuartil 	dengan menjumlahkan nilai frekuensi dari awal kelas 	sampai mencapai atau melewati 16.25. 	Penjumlahannya : 6+8+11 = 25, masuk di interval 45 - 54</a:t>
                </a:r>
              </a:p>
              <a:p>
                <a:pPr lvl="1" algn="just"/>
                <a:r>
                  <a:rPr lang="id-ID" dirty="0"/>
                  <a:t>Bb = 45 – 0.5 = 44.5</a:t>
                </a:r>
              </a:p>
              <a:p>
                <a:pPr lvl="1" algn="just"/>
                <a:r>
                  <a:rPr lang="id-ID" dirty="0"/>
                  <a:t>P = 10</a:t>
                </a:r>
              </a:p>
              <a:p>
                <a:pPr lvl="1" algn="just"/>
                <a:r>
                  <a:rPr lang="id-ID" dirty="0"/>
                  <a:t>f = 11</a:t>
                </a:r>
              </a:p>
              <a:p>
                <a:pPr lvl="1" algn="just"/>
                <a:r>
                  <a:rPr lang="id-ID" dirty="0"/>
                  <a:t>Jf = 6 + 8 = 14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247" y="2248347"/>
                <a:ext cx="8193233" cy="4349005"/>
              </a:xfrm>
              <a:blipFill rotWithShape="1">
                <a:blip r:embed="rId2"/>
                <a:stretch>
                  <a:fillRect l="-967" t="-1683" r="-74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(16)</a:t>
            </a:r>
          </a:p>
        </p:txBody>
      </p:sp>
    </p:spTree>
    <p:extLst>
      <p:ext uri="{BB962C8B-B14F-4D97-AF65-F5344CB8AC3E}">
        <p14:creationId xmlns:p14="http://schemas.microsoft.com/office/powerpoint/2010/main" val="1505437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32981"/>
          </a:xfrm>
        </p:spPr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KUARTIL</a:t>
            </a:r>
          </a:p>
          <a:p>
            <a:pPr marL="0" indent="0">
              <a:buNone/>
            </a:pPr>
            <a:endParaRPr lang="id-ID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Hitung Kuartil Tengah  dan Kuartil Atas !!</a:t>
            </a:r>
            <a:endParaRPr lang="id-ID" dirty="0"/>
          </a:p>
          <a:p>
            <a:pPr marL="0" indent="0">
              <a:buNone/>
            </a:pPr>
            <a:endParaRPr lang="id-ID" dirty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5616" y="2744914"/>
                <a:ext cx="6840760" cy="2121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32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id-ID" sz="3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id-ID" sz="3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d-ID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32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id-ID" sz="32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id-ID" sz="3200" b="0" i="1" smtClean="0">
                        <a:latin typeface="Cambria Math"/>
                      </a:rPr>
                      <m:t>+</m:t>
                    </m:r>
                    <m:r>
                      <a:rPr lang="id-ID" sz="32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id-ID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id-ID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id-ID" sz="32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d-ID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r>
                              <a:rPr lang="id-ID" sz="3200" b="0" i="1" smtClean="0">
                                <a:latin typeface="Cambria Math"/>
                              </a:rPr>
                              <m:t>𝑓</m:t>
                            </m:r>
                          </m:den>
                        </m:f>
                      </m:e>
                    </m:d>
                  </m:oMath>
                </a14:m>
                <a:r>
                  <a:rPr lang="id-ID" sz="3200" dirty="0"/>
                  <a:t> </a:t>
                </a:r>
              </a:p>
              <a:p>
                <a:r>
                  <a:rPr lang="id-ID" sz="3200" dirty="0"/>
                  <a:t>      = 44.5 + 10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d-ID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id-ID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1 </m:t>
                                </m:r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 65</m:t>
                                </m:r>
                              </m:num>
                              <m:den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id-ID" sz="3200" b="0" i="1" smtClean="0">
                                <a:latin typeface="Cambria Math"/>
                              </a:rPr>
                              <m:t>−14</m:t>
                            </m:r>
                          </m:num>
                          <m:den>
                            <m:r>
                              <a:rPr lang="id-ID" sz="3200" b="0" i="1" smtClean="0">
                                <a:latin typeface="Cambria Math"/>
                              </a:rPr>
                              <m:t>11</m:t>
                            </m:r>
                          </m:den>
                        </m:f>
                      </m:e>
                    </m:d>
                  </m:oMath>
                </a14:m>
                <a:r>
                  <a:rPr lang="id-ID" sz="3200" dirty="0"/>
                  <a:t> = 46.54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744914"/>
                <a:ext cx="6840760" cy="2121158"/>
              </a:xfrm>
              <a:prstGeom prst="rect">
                <a:avLst/>
              </a:prstGeom>
              <a:blipFill rotWithShape="1">
                <a:blip r:embed="rId2"/>
                <a:stretch>
                  <a:fillRect b="-402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291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95537" y="2248347"/>
                <a:ext cx="8496944" cy="427699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id-ID" b="1" dirty="0">
                    <a:solidFill>
                      <a:srgbClr val="FF0000"/>
                    </a:solidFill>
                  </a:rPr>
                  <a:t>DESIL</a:t>
                </a:r>
                <a:endParaRPr lang="id-ID" dirty="0"/>
              </a:p>
              <a:p>
                <a:r>
                  <a:rPr lang="id-ID" dirty="0"/>
                  <a:t>Rumus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id-ID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id-ID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id-ID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id-ID" b="0" i="1" smtClean="0">
                        <a:latin typeface="Cambria Math"/>
                      </a:rPr>
                      <m:t>+</m:t>
                    </m:r>
                    <m:r>
                      <a:rPr lang="id-ID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id-ID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id-ID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id-ID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id-ID" b="0" i="1" smtClean="0">
                                    <a:latin typeface="Cambria Math"/>
                                  </a:rPr>
                                  <m:t>10</m:t>
                                </m:r>
                              </m:den>
                            </m:f>
                            <m:r>
                              <a:rPr lang="id-ID" b="0" i="1" smtClean="0">
                                <a:latin typeface="Cambria Math"/>
                              </a:rPr>
                              <m:t>−  </m:t>
                            </m:r>
                            <m:sSub>
                              <m:sSubPr>
                                <m:ctrlPr>
                                  <a:rPr lang="id-ID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id-ID" b="0" i="1" smtClean="0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r>
                              <a:rPr lang="id-ID" b="0" i="1" smtClean="0">
                                <a:latin typeface="Cambria Math"/>
                              </a:rPr>
                              <m:t>𝑓</m:t>
                            </m:r>
                          </m:den>
                        </m:f>
                      </m:e>
                    </m:d>
                  </m:oMath>
                </a14:m>
                <a:endParaRPr lang="id-ID" dirty="0"/>
              </a:p>
              <a:p>
                <a:pPr marL="0" indent="0">
                  <a:buNone/>
                </a:pPr>
                <a:r>
                  <a:rPr lang="id-ID" dirty="0"/>
                  <a:t>     Di = nilai desil ke i</a:t>
                </a:r>
              </a:p>
              <a:p>
                <a:pPr marL="0" indent="0">
                  <a:buNone/>
                </a:pPr>
                <a:r>
                  <a:rPr lang="id-ID" dirty="0"/>
                  <a:t>      Bb = Batas bawah kelas yang mengandung nilai desil</a:t>
                </a:r>
              </a:p>
              <a:p>
                <a:pPr marL="0" indent="0">
                  <a:buNone/>
                </a:pPr>
                <a:r>
                  <a:rPr lang="id-ID" dirty="0"/>
                  <a:t>       P = Panjang Kelas</a:t>
                </a:r>
              </a:p>
              <a:p>
                <a:pPr marL="0" indent="0">
                  <a:buNone/>
                </a:pPr>
                <a:r>
                  <a:rPr lang="id-ID" dirty="0"/>
                  <a:t>       i = letak desil ke i </a:t>
                </a:r>
              </a:p>
              <a:p>
                <a:pPr marL="0" indent="0">
                  <a:buNone/>
                </a:pPr>
                <a:r>
                  <a:rPr lang="id-ID" dirty="0"/>
                  <a:t>       n = jumlah data </a:t>
                </a:r>
              </a:p>
              <a:p>
                <a:pPr marL="0" indent="0">
                  <a:buNone/>
                </a:pPr>
                <a:r>
                  <a:rPr lang="id-ID" dirty="0"/>
                  <a:t>       </a:t>
                </a:r>
                <a:r>
                  <a:rPr lang="fi-FI" dirty="0"/>
                  <a:t>f = frekuensi kelas </a:t>
                </a:r>
                <a:r>
                  <a:rPr lang="id-ID" dirty="0"/>
                  <a:t>Desi</a:t>
                </a:r>
                <a:r>
                  <a:rPr lang="fi-FI" dirty="0"/>
                  <a:t>l </a:t>
                </a:r>
                <a:r>
                  <a:rPr lang="id-ID" dirty="0"/>
                  <a:t>D</a:t>
                </a:r>
                <a:r>
                  <a:rPr lang="fi-FI" dirty="0"/>
                  <a:t>i 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dirty="0"/>
                  <a:t>       Jf = jumlah frekuensi semua kelas sebelum kelas Desil Di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7" y="2248347"/>
                <a:ext cx="8496944" cy="4276997"/>
              </a:xfrm>
              <a:blipFill rotWithShape="1">
                <a:blip r:embed="rId2"/>
                <a:stretch>
                  <a:fillRect l="-1148" t="-1997" r="-789" b="-71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(18)</a:t>
            </a:r>
          </a:p>
        </p:txBody>
      </p:sp>
    </p:spTree>
    <p:extLst>
      <p:ext uri="{BB962C8B-B14F-4D97-AF65-F5344CB8AC3E}">
        <p14:creationId xmlns:p14="http://schemas.microsoft.com/office/powerpoint/2010/main" val="388569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769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MEAN</a:t>
            </a:r>
            <a:endParaRPr lang="id-ID" dirty="0"/>
          </a:p>
          <a:p>
            <a:pPr algn="just"/>
            <a:r>
              <a:rPr lang="id-ID" dirty="0"/>
              <a:t>Apabila data yang telah dikelompokkan dalam distribusi frekuensi, maka data tersebut akan berbaur sehingga keaslian data itu akan hilang bercampur dengan data lain menurut kelasnya. </a:t>
            </a:r>
          </a:p>
          <a:p>
            <a:pPr algn="just"/>
            <a:r>
              <a:rPr lang="id-ID" dirty="0"/>
              <a:t>Dalam perhitungan mean kelompok diambil titik tengahnya; yaitu setengah dari jumlah ujung bawah kelas dan ujung atas kelas untuk mewakili setiap kelas interval. </a:t>
            </a:r>
          </a:p>
          <a:p>
            <a:pPr algn="just"/>
            <a:r>
              <a:rPr lang="id-ID" dirty="0"/>
              <a:t>Hal ini dimaksudkan untuk menghindari kemungkinan data yang ada di setiap interval mempunyai nilai yang lebih besar atau lebih kecil dari titik tengahnya </a:t>
            </a:r>
          </a:p>
          <a:p>
            <a:pPr algn="just"/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</a:t>
            </a:r>
          </a:p>
        </p:txBody>
      </p:sp>
    </p:spTree>
    <p:extLst>
      <p:ext uri="{BB962C8B-B14F-4D97-AF65-F5344CB8AC3E}">
        <p14:creationId xmlns:p14="http://schemas.microsoft.com/office/powerpoint/2010/main" val="1735395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id-ID" b="1" dirty="0">
                    <a:solidFill>
                      <a:srgbClr val="FF0000"/>
                    </a:solidFill>
                  </a:rPr>
                  <a:t>DESIL</a:t>
                </a:r>
                <a:endParaRPr lang="id-ID" dirty="0"/>
              </a:p>
              <a:p>
                <a:r>
                  <a:rPr lang="id-ID" dirty="0"/>
                  <a:t>Langkah perhitungan :</a:t>
                </a:r>
              </a:p>
              <a:p>
                <a:pPr lvl="1" algn="just"/>
                <a:r>
                  <a:rPr lang="id-ID" dirty="0"/>
                  <a:t>Cari nilai interval kelas yang mengandung unsur desil dengan rumus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00" i="1">
                            <a:latin typeface="Cambria Math"/>
                          </a:rPr>
                          <m:t>𝑖</m:t>
                        </m:r>
                        <m:r>
                          <a:rPr lang="id-ID" sz="2800" i="1">
                            <a:latin typeface="Cambria Math"/>
                          </a:rPr>
                          <m:t> </m:t>
                        </m:r>
                        <m:r>
                          <a:rPr lang="id-ID" sz="28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id-ID" sz="28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id-ID" sz="2800" dirty="0"/>
                  <a:t> </a:t>
                </a:r>
              </a:p>
              <a:p>
                <a:pPr lvl="1" algn="just"/>
                <a:r>
                  <a:rPr lang="id-ID" dirty="0"/>
                  <a:t>Menentukan batas bawah kelas desil Bb</a:t>
                </a:r>
              </a:p>
              <a:p>
                <a:pPr lvl="1" algn="just"/>
                <a:r>
                  <a:rPr lang="id-ID" dirty="0"/>
                  <a:t>Menentukan panjang kelas (P) </a:t>
                </a:r>
              </a:p>
              <a:p>
                <a:pPr lvl="1" algn="just"/>
                <a:r>
                  <a:rPr lang="id-ID" dirty="0"/>
                  <a:t>Menentukan frekuensi kumulatif sebelum kelas desil (Jf)</a:t>
                </a:r>
              </a:p>
              <a:p>
                <a:pPr lvl="1" algn="just"/>
                <a:r>
                  <a:rPr lang="id-ID" dirty="0"/>
                  <a:t>Menentukan banyak frekuensi kelas desil (f)</a:t>
                </a:r>
              </a:p>
              <a:p>
                <a:pPr lvl="1" algn="just"/>
                <a:r>
                  <a:rPr lang="id-ID" dirty="0"/>
                  <a:t>Menghitung nilai desil</a:t>
                </a:r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24" t="-943" r="-78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(19)</a:t>
            </a:r>
          </a:p>
        </p:txBody>
      </p:sp>
    </p:spTree>
    <p:extLst>
      <p:ext uri="{BB962C8B-B14F-4D97-AF65-F5344CB8AC3E}">
        <p14:creationId xmlns:p14="http://schemas.microsoft.com/office/powerpoint/2010/main" val="1680779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99247" y="2248347"/>
                <a:ext cx="8121225" cy="434900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id-ID" b="1" dirty="0">
                    <a:solidFill>
                      <a:srgbClr val="FF0000"/>
                    </a:solidFill>
                  </a:rPr>
                  <a:t>DESIL</a:t>
                </a:r>
                <a:endParaRPr lang="id-ID" dirty="0"/>
              </a:p>
              <a:p>
                <a:r>
                  <a:rPr lang="id-ID" dirty="0"/>
                  <a:t>Contoh : soal contoh C</a:t>
                </a:r>
              </a:p>
              <a:p>
                <a:r>
                  <a:rPr lang="id-ID" dirty="0"/>
                  <a:t>Nilai Desil 3 (D</a:t>
                </a:r>
                <a:r>
                  <a:rPr lang="id-ID" sz="1800" dirty="0"/>
                  <a:t>3</a:t>
                </a:r>
                <a:r>
                  <a:rPr lang="id-ID" dirty="0"/>
                  <a:t>)</a:t>
                </a:r>
              </a:p>
              <a:p>
                <a:pPr lvl="1" algn="just"/>
                <a:r>
                  <a:rPr lang="id-ID" dirty="0"/>
                  <a:t>Nilai interval yang mengandung unsur desil 3</a:t>
                </a:r>
              </a:p>
              <a:p>
                <a:pPr marL="411480" lvl="1" indent="0" algn="just">
                  <a:buNone/>
                </a:pPr>
                <a:r>
                  <a:rPr lang="id-ID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/>
                          </a:rPr>
                          <m:t>𝑖</m:t>
                        </m:r>
                        <m:r>
                          <a:rPr lang="id-ID" sz="2400" i="1">
                            <a:latin typeface="Cambria Math"/>
                          </a:rPr>
                          <m:t> </m:t>
                        </m:r>
                        <m:r>
                          <a:rPr lang="id-ID" sz="24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id-ID" sz="24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id-ID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/>
                          </a:rPr>
                          <m:t>3</m:t>
                        </m:r>
                        <m:r>
                          <a:rPr lang="id-ID" i="1">
                            <a:latin typeface="Cambria Math"/>
                          </a:rPr>
                          <m:t> (65)</m:t>
                        </m:r>
                      </m:num>
                      <m:den>
                        <m:r>
                          <a:rPr lang="id-ID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id-ID" i="1">
                        <a:latin typeface="Cambria Math"/>
                      </a:rPr>
                      <m:t>=1</m:t>
                    </m:r>
                    <m:r>
                      <a:rPr lang="id-ID" b="0" i="1" smtClean="0">
                        <a:latin typeface="Cambria Math"/>
                      </a:rPr>
                      <m:t>9.5</m:t>
                    </m:r>
                  </m:oMath>
                </a14:m>
                <a:endParaRPr lang="id-ID" dirty="0"/>
              </a:p>
              <a:p>
                <a:pPr marL="411480" lvl="1" indent="0" algn="just">
                  <a:buNone/>
                </a:pPr>
                <a:r>
                  <a:rPr lang="id-ID" dirty="0"/>
                  <a:t>	Langkah selanjutnya yaitu menentukan kelas desil 3 	dengan menjumlahkan nilai frekuensi dari awal kelas 	sampai mencapai atau melewati 19.5. 	Penjumlahannya : 	6+8+11 = 25, masuk di interval 45 - 54</a:t>
                </a:r>
              </a:p>
              <a:p>
                <a:pPr lvl="1" algn="just"/>
                <a:r>
                  <a:rPr lang="id-ID" dirty="0"/>
                  <a:t>Bb = 45 – 0.5 = 44.5</a:t>
                </a:r>
              </a:p>
              <a:p>
                <a:pPr lvl="1" algn="just"/>
                <a:r>
                  <a:rPr lang="id-ID" dirty="0"/>
                  <a:t>P = 10</a:t>
                </a:r>
              </a:p>
              <a:p>
                <a:pPr lvl="1" algn="just"/>
                <a:r>
                  <a:rPr lang="id-ID" dirty="0"/>
                  <a:t>f = 11</a:t>
                </a:r>
              </a:p>
              <a:p>
                <a:pPr lvl="1" algn="just"/>
                <a:r>
                  <a:rPr lang="id-ID" dirty="0"/>
                  <a:t>Jf = 6 + 8 = 14</a:t>
                </a:r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247" y="2248347"/>
                <a:ext cx="8121225" cy="4349005"/>
              </a:xfrm>
              <a:blipFill rotWithShape="1">
                <a:blip r:embed="rId2"/>
                <a:stretch>
                  <a:fillRect l="-976" t="-2244" r="-75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(20)</a:t>
            </a:r>
          </a:p>
        </p:txBody>
      </p:sp>
    </p:spTree>
    <p:extLst>
      <p:ext uri="{BB962C8B-B14F-4D97-AF65-F5344CB8AC3E}">
        <p14:creationId xmlns:p14="http://schemas.microsoft.com/office/powerpoint/2010/main" val="1560294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DESIL</a:t>
            </a:r>
          </a:p>
          <a:p>
            <a:pPr marL="0" indent="0">
              <a:buNone/>
            </a:pPr>
            <a:endParaRPr lang="id-ID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Hitung Desil yang lainnya !</a:t>
            </a:r>
            <a:endParaRPr lang="id-ID" dirty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(21)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5616" y="2744914"/>
                <a:ext cx="6840760" cy="2121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32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id-ID" sz="3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id-ID" sz="3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d-ID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32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id-ID" sz="32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id-ID" sz="3200" b="0" i="1" smtClean="0">
                        <a:latin typeface="Cambria Math"/>
                      </a:rPr>
                      <m:t>+</m:t>
                    </m:r>
                    <m:r>
                      <a:rPr lang="id-ID" sz="32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id-ID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id-ID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10</m:t>
                                </m:r>
                              </m:den>
                            </m:f>
                            <m:r>
                              <a:rPr lang="id-ID" sz="32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d-ID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r>
                              <a:rPr lang="id-ID" sz="3200" b="0" i="1" smtClean="0">
                                <a:latin typeface="Cambria Math"/>
                              </a:rPr>
                              <m:t>𝑓</m:t>
                            </m:r>
                          </m:den>
                        </m:f>
                      </m:e>
                    </m:d>
                  </m:oMath>
                </a14:m>
                <a:r>
                  <a:rPr lang="id-ID" sz="32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32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id-ID" sz="32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id-ID" sz="3200" dirty="0"/>
                  <a:t> = 44.5 + 10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d-ID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id-ID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3 </m:t>
                                </m:r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 65</m:t>
                                </m:r>
                              </m:num>
                              <m:den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10</m:t>
                                </m:r>
                              </m:den>
                            </m:f>
                            <m:r>
                              <a:rPr lang="id-ID" sz="3200" b="0" i="1" smtClean="0">
                                <a:latin typeface="Cambria Math"/>
                              </a:rPr>
                              <m:t>−14</m:t>
                            </m:r>
                          </m:num>
                          <m:den>
                            <m:r>
                              <a:rPr lang="id-ID" sz="3200" b="0" i="1" smtClean="0">
                                <a:latin typeface="Cambria Math"/>
                              </a:rPr>
                              <m:t>11</m:t>
                            </m:r>
                          </m:den>
                        </m:f>
                      </m:e>
                    </m:d>
                  </m:oMath>
                </a14:m>
                <a:r>
                  <a:rPr lang="id-ID" sz="3200" dirty="0"/>
                  <a:t> = 49.5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744914"/>
                <a:ext cx="6840760" cy="2121158"/>
              </a:xfrm>
              <a:prstGeom prst="rect">
                <a:avLst/>
              </a:prstGeom>
              <a:blipFill rotWithShape="1">
                <a:blip r:embed="rId2"/>
                <a:stretch>
                  <a:fillRect b="-431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688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99247" y="2248347"/>
                <a:ext cx="8193233" cy="434900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id-ID" b="1" dirty="0">
                    <a:solidFill>
                      <a:srgbClr val="FF0000"/>
                    </a:solidFill>
                  </a:rPr>
                  <a:t>PERSENTIL</a:t>
                </a:r>
              </a:p>
              <a:p>
                <a:r>
                  <a:rPr lang="id-ID" dirty="0"/>
                  <a:t>Rumus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id-ID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id-ID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id-ID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id-ID" i="1">
                        <a:latin typeface="Cambria Math"/>
                      </a:rPr>
                      <m:t>+</m:t>
                    </m:r>
                    <m:r>
                      <a:rPr lang="id-ID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id-ID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id-ID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id-ID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id-ID" i="1">
                                    <a:latin typeface="Cambria Math"/>
                                  </a:rPr>
                                  <m:t>10</m:t>
                                </m:r>
                                <m:r>
                                  <a:rPr lang="id-ID" b="0" i="1" smtClean="0">
                                    <a:latin typeface="Cambria Math"/>
                                  </a:rPr>
                                  <m:t>0</m:t>
                                </m:r>
                              </m:den>
                            </m:f>
                            <m:r>
                              <a:rPr lang="id-ID" i="1">
                                <a:latin typeface="Cambria Math"/>
                              </a:rPr>
                              <m:t>− 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id-ID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r>
                              <a:rPr lang="id-ID" i="1">
                                <a:latin typeface="Cambria Math"/>
                              </a:rPr>
                              <m:t>𝑓</m:t>
                            </m:r>
                          </m:den>
                        </m:f>
                      </m:e>
                    </m:d>
                  </m:oMath>
                </a14:m>
                <a:endParaRPr lang="id-ID" dirty="0"/>
              </a:p>
              <a:p>
                <a:pPr marL="0" indent="0">
                  <a:buNone/>
                </a:pPr>
                <a:r>
                  <a:rPr lang="id-ID" dirty="0"/>
                  <a:t>     pi = nilai persentil ke i</a:t>
                </a:r>
              </a:p>
              <a:p>
                <a:pPr marL="0" indent="0">
                  <a:buNone/>
                </a:pPr>
                <a:r>
                  <a:rPr lang="id-ID" dirty="0"/>
                  <a:t>      Bb = Batas bawah kelas yang mengandung nilai persentil</a:t>
                </a:r>
              </a:p>
              <a:p>
                <a:pPr marL="0" indent="0">
                  <a:buNone/>
                </a:pPr>
                <a:r>
                  <a:rPr lang="id-ID" dirty="0"/>
                  <a:t>       P = Panjang Kelas</a:t>
                </a:r>
              </a:p>
              <a:p>
                <a:pPr marL="0" indent="0">
                  <a:buNone/>
                </a:pPr>
                <a:r>
                  <a:rPr lang="id-ID" dirty="0"/>
                  <a:t>       i = letak persentil ke i </a:t>
                </a:r>
              </a:p>
              <a:p>
                <a:pPr marL="0" indent="0">
                  <a:buNone/>
                </a:pPr>
                <a:r>
                  <a:rPr lang="id-ID" dirty="0"/>
                  <a:t>       n = jumlah data </a:t>
                </a:r>
              </a:p>
              <a:p>
                <a:pPr marL="0" indent="0">
                  <a:buNone/>
                </a:pPr>
                <a:r>
                  <a:rPr lang="id-ID" dirty="0"/>
                  <a:t>       </a:t>
                </a:r>
                <a:r>
                  <a:rPr lang="fi-FI" dirty="0"/>
                  <a:t>f = frekuensi kelas </a:t>
                </a:r>
                <a:r>
                  <a:rPr lang="id-ID" dirty="0"/>
                  <a:t>Persentil</a:t>
                </a:r>
                <a:r>
                  <a:rPr lang="fi-FI" dirty="0"/>
                  <a:t> </a:t>
                </a:r>
                <a:r>
                  <a:rPr lang="id-ID" dirty="0"/>
                  <a:t>P</a:t>
                </a:r>
                <a:r>
                  <a:rPr lang="fi-FI" dirty="0"/>
                  <a:t>i 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dirty="0"/>
                  <a:t>       Jf = jumlah frekuensi semua kelas sebelum kelas Persentil Pi </a:t>
                </a:r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247" y="2248347"/>
                <a:ext cx="8193233" cy="4349005"/>
              </a:xfrm>
              <a:blipFill rotWithShape="1">
                <a:blip r:embed="rId2"/>
                <a:stretch>
                  <a:fillRect l="-967" t="-842" r="-74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(22)</a:t>
            </a:r>
          </a:p>
        </p:txBody>
      </p:sp>
    </p:spTree>
    <p:extLst>
      <p:ext uri="{BB962C8B-B14F-4D97-AF65-F5344CB8AC3E}">
        <p14:creationId xmlns:p14="http://schemas.microsoft.com/office/powerpoint/2010/main" val="2367505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id-ID" b="1" dirty="0">
                    <a:solidFill>
                      <a:srgbClr val="FF0000"/>
                    </a:solidFill>
                  </a:rPr>
                  <a:t>PERSENTIL</a:t>
                </a:r>
                <a:endParaRPr lang="id-ID" dirty="0"/>
              </a:p>
              <a:p>
                <a:r>
                  <a:rPr lang="id-ID" dirty="0"/>
                  <a:t>Langkah perhitungan :</a:t>
                </a:r>
              </a:p>
              <a:p>
                <a:pPr lvl="1" algn="just"/>
                <a:r>
                  <a:rPr lang="id-ID" dirty="0"/>
                  <a:t>Cari nilai interval kelas yang mengandung unsur persentil dengan rumus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00" i="1">
                            <a:latin typeface="Cambria Math"/>
                          </a:rPr>
                          <m:t>𝑖</m:t>
                        </m:r>
                        <m:r>
                          <a:rPr lang="id-ID" sz="2800" i="1">
                            <a:latin typeface="Cambria Math"/>
                          </a:rPr>
                          <m:t> </m:t>
                        </m:r>
                        <m:r>
                          <a:rPr lang="id-ID" sz="28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id-ID" sz="2800" i="1">
                            <a:latin typeface="Cambria Math"/>
                          </a:rPr>
                          <m:t>1</m:t>
                        </m:r>
                        <m:r>
                          <a:rPr lang="id-ID" sz="2800" b="0" i="1" smtClean="0">
                            <a:latin typeface="Cambria Math"/>
                          </a:rPr>
                          <m:t>0</m:t>
                        </m:r>
                        <m:r>
                          <a:rPr lang="id-ID" sz="2800" i="1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lang="id-ID" sz="2800" dirty="0"/>
                  <a:t> </a:t>
                </a:r>
              </a:p>
              <a:p>
                <a:pPr lvl="1" algn="just"/>
                <a:r>
                  <a:rPr lang="id-ID" dirty="0"/>
                  <a:t>Menentukan batas bawah kelas persentil Bb</a:t>
                </a:r>
              </a:p>
              <a:p>
                <a:pPr lvl="1" algn="just"/>
                <a:r>
                  <a:rPr lang="id-ID" dirty="0"/>
                  <a:t>Menentukan panjang kelas (P) </a:t>
                </a:r>
              </a:p>
              <a:p>
                <a:pPr lvl="1" algn="just"/>
                <a:r>
                  <a:rPr lang="id-ID" dirty="0"/>
                  <a:t>Menentukan frekuensi kumulatif sebelum kelas persentil (Jf)</a:t>
                </a:r>
              </a:p>
              <a:p>
                <a:pPr lvl="1" algn="just"/>
                <a:r>
                  <a:rPr lang="id-ID" dirty="0"/>
                  <a:t>Menentukan banyak frekuensi kelas persentil (f)</a:t>
                </a:r>
              </a:p>
              <a:p>
                <a:pPr lvl="1" algn="just"/>
                <a:r>
                  <a:rPr lang="id-ID" dirty="0"/>
                  <a:t>Menghitung nilai persentil</a:t>
                </a:r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24" t="-1887" r="-78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(23)</a:t>
            </a:r>
          </a:p>
        </p:txBody>
      </p:sp>
    </p:spTree>
    <p:extLst>
      <p:ext uri="{BB962C8B-B14F-4D97-AF65-F5344CB8AC3E}">
        <p14:creationId xmlns:p14="http://schemas.microsoft.com/office/powerpoint/2010/main" val="81205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99247" y="2248347"/>
                <a:ext cx="7745505" cy="427699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id-ID" b="1" dirty="0">
                    <a:solidFill>
                      <a:srgbClr val="FF0000"/>
                    </a:solidFill>
                  </a:rPr>
                  <a:t>PERSENTIL</a:t>
                </a:r>
                <a:endParaRPr lang="id-ID" dirty="0"/>
              </a:p>
              <a:p>
                <a:r>
                  <a:rPr lang="id-ID" dirty="0"/>
                  <a:t>Contoh : soal contoh C</a:t>
                </a:r>
              </a:p>
              <a:p>
                <a:r>
                  <a:rPr lang="id-ID" dirty="0"/>
                  <a:t>Nilai Persentil 20 (P</a:t>
                </a:r>
                <a:r>
                  <a:rPr lang="id-ID" sz="1800" dirty="0"/>
                  <a:t>20</a:t>
                </a:r>
                <a:r>
                  <a:rPr lang="id-ID" dirty="0"/>
                  <a:t>)</a:t>
                </a:r>
              </a:p>
              <a:p>
                <a:pPr lvl="1" algn="just"/>
                <a:r>
                  <a:rPr lang="id-ID" dirty="0"/>
                  <a:t>Nilai interval yang mengandung unsur persentil 20</a:t>
                </a:r>
              </a:p>
              <a:p>
                <a:pPr marL="411480" lvl="1" indent="0" algn="just">
                  <a:buNone/>
                </a:pPr>
                <a:r>
                  <a:rPr lang="id-ID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/>
                          </a:rPr>
                          <m:t>𝑖</m:t>
                        </m:r>
                        <m:r>
                          <a:rPr lang="id-ID" sz="2400" i="1">
                            <a:latin typeface="Cambria Math"/>
                          </a:rPr>
                          <m:t> </m:t>
                        </m:r>
                        <m:r>
                          <a:rPr lang="id-ID" sz="24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id-ID" sz="2400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id-ID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/>
                          </a:rPr>
                          <m:t>20 </m:t>
                        </m:r>
                        <m:r>
                          <a:rPr lang="id-ID" i="1">
                            <a:latin typeface="Cambria Math"/>
                          </a:rPr>
                          <m:t>(65)</m:t>
                        </m:r>
                      </m:num>
                      <m:den>
                        <m:r>
                          <a:rPr lang="id-ID" i="1">
                            <a:latin typeface="Cambria Math"/>
                          </a:rPr>
                          <m:t>1</m:t>
                        </m:r>
                        <m:r>
                          <a:rPr lang="id-ID" b="0" i="1" smtClean="0">
                            <a:latin typeface="Cambria Math"/>
                          </a:rPr>
                          <m:t>0</m:t>
                        </m:r>
                        <m:r>
                          <a:rPr lang="id-ID" i="1">
                            <a:latin typeface="Cambria Math"/>
                          </a:rPr>
                          <m:t>0</m:t>
                        </m:r>
                      </m:den>
                    </m:f>
                    <m:r>
                      <a:rPr lang="id-ID" i="1">
                        <a:latin typeface="Cambria Math"/>
                      </a:rPr>
                      <m:t>=</m:t>
                    </m:r>
                    <m:r>
                      <a:rPr lang="id-ID" b="0" i="1" smtClean="0">
                        <a:latin typeface="Cambria Math"/>
                      </a:rPr>
                      <m:t>13</m:t>
                    </m:r>
                  </m:oMath>
                </a14:m>
                <a:endParaRPr lang="id-ID" dirty="0"/>
              </a:p>
              <a:p>
                <a:pPr marL="411480" lvl="1" indent="0" algn="just">
                  <a:buNone/>
                </a:pPr>
                <a:r>
                  <a:rPr lang="id-ID" dirty="0"/>
                  <a:t>	Langkah selanjutnya yaitu menentukan kelas persentil 20 	dengan menjumlahkan nilai frekuensi dari awal kelas 	sampai mencapai atau melewati 13. 	Penjumlahannya : 	6+8 = 14, masuk di interval 35 - 44</a:t>
                </a:r>
              </a:p>
              <a:p>
                <a:pPr lvl="1" algn="just"/>
                <a:r>
                  <a:rPr lang="id-ID" dirty="0"/>
                  <a:t>Bb = 35 – 0.5 = 34.5</a:t>
                </a:r>
              </a:p>
              <a:p>
                <a:pPr lvl="1" algn="just"/>
                <a:r>
                  <a:rPr lang="id-ID" dirty="0"/>
                  <a:t>P = 10</a:t>
                </a:r>
              </a:p>
              <a:p>
                <a:pPr lvl="1" algn="just"/>
                <a:r>
                  <a:rPr lang="id-ID" dirty="0"/>
                  <a:t>f = 8</a:t>
                </a:r>
              </a:p>
              <a:p>
                <a:pPr lvl="1" algn="just"/>
                <a:r>
                  <a:rPr lang="id-ID" dirty="0"/>
                  <a:t>Jf = 6</a:t>
                </a:r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247" y="2248347"/>
                <a:ext cx="7745505" cy="4276997"/>
              </a:xfrm>
              <a:blipFill rotWithShape="1">
                <a:blip r:embed="rId2"/>
                <a:stretch>
                  <a:fillRect l="-1024" t="-2282" r="-78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(24)</a:t>
            </a:r>
          </a:p>
        </p:txBody>
      </p:sp>
    </p:spTree>
    <p:extLst>
      <p:ext uri="{BB962C8B-B14F-4D97-AF65-F5344CB8AC3E}">
        <p14:creationId xmlns:p14="http://schemas.microsoft.com/office/powerpoint/2010/main" val="169382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PERSENTIL</a:t>
            </a:r>
          </a:p>
          <a:p>
            <a:pPr marL="0" indent="0">
              <a:buNone/>
            </a:pPr>
            <a:endParaRPr lang="id-ID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Hitung PERSENTIL  yang lainnya !</a:t>
            </a:r>
            <a:endParaRPr lang="id-ID" dirty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(25)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5616" y="2744914"/>
                <a:ext cx="6840760" cy="2121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32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id-ID" sz="3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id-ID" sz="3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d-ID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32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id-ID" sz="32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id-ID" sz="3200" b="0" i="1" smtClean="0">
                        <a:latin typeface="Cambria Math"/>
                      </a:rPr>
                      <m:t>+</m:t>
                    </m:r>
                    <m:r>
                      <a:rPr lang="id-ID" sz="32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id-ID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id-ID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100</m:t>
                                </m:r>
                              </m:den>
                            </m:f>
                            <m:r>
                              <a:rPr lang="id-ID" sz="32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d-ID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r>
                              <a:rPr lang="id-ID" sz="3200" b="0" i="1" smtClean="0">
                                <a:latin typeface="Cambria Math"/>
                              </a:rPr>
                              <m:t>𝑓</m:t>
                            </m:r>
                          </m:den>
                        </m:f>
                      </m:e>
                    </m:d>
                  </m:oMath>
                </a14:m>
                <a:r>
                  <a:rPr lang="id-ID" sz="32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32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id-ID" sz="3200" b="0" i="1" smtClean="0">
                            <a:latin typeface="Cambria Math"/>
                          </a:rPr>
                          <m:t>20</m:t>
                        </m:r>
                      </m:sub>
                    </m:sSub>
                  </m:oMath>
                </a14:m>
                <a:r>
                  <a:rPr lang="id-ID" sz="3200" dirty="0"/>
                  <a:t> = 34.5 + 10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d-ID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id-ID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20 </m:t>
                                </m:r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 65</m:t>
                                </m:r>
                              </m:num>
                              <m:den>
                                <m:r>
                                  <a:rPr lang="id-ID" sz="3200" b="0" i="1" smtClean="0">
                                    <a:latin typeface="Cambria Math"/>
                                  </a:rPr>
                                  <m:t>100</m:t>
                                </m:r>
                              </m:den>
                            </m:f>
                            <m:r>
                              <a:rPr lang="id-ID" sz="3200" b="0" i="1" smtClean="0">
                                <a:latin typeface="Cambria Math"/>
                              </a:rPr>
                              <m:t>−6</m:t>
                            </m:r>
                          </m:num>
                          <m:den>
                            <m:r>
                              <a:rPr lang="id-ID" sz="3200" b="0" i="1" smtClean="0">
                                <a:latin typeface="Cambria Math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id-ID" sz="3200" dirty="0"/>
                  <a:t> = 43.25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744914"/>
                <a:ext cx="6840760" cy="2121158"/>
              </a:xfrm>
              <a:prstGeom prst="rect">
                <a:avLst/>
              </a:prstGeom>
              <a:blipFill rotWithShape="1">
                <a:blip r:embed="rId2"/>
                <a:stretch>
                  <a:fillRect b="-431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768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99247" y="2248347"/>
                <a:ext cx="7745505" cy="413298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id-ID" b="1" dirty="0">
                    <a:solidFill>
                      <a:srgbClr val="FF0000"/>
                    </a:solidFill>
                  </a:rPr>
                  <a:t>MEAN</a:t>
                </a:r>
                <a:endParaRPr lang="id-ID" dirty="0"/>
              </a:p>
              <a:p>
                <a:endParaRPr lang="id-ID" dirty="0"/>
              </a:p>
              <a:p>
                <a:endParaRPr lang="id-ID" dirty="0"/>
              </a:p>
              <a:p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  <a:p>
                <a:r>
                  <a:rPr lang="id-ID" dirty="0"/>
                  <a:t>Keterangan: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d-ID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id-ID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id-ID" dirty="0"/>
                  <a:t>Mean </a:t>
                </a:r>
              </a:p>
              <a:p>
                <a:pPr marL="0" indent="0">
                  <a:buNone/>
                </a:pPr>
                <a:r>
                  <a:rPr lang="id-ID" dirty="0"/>
                  <a:t>ti  = Nilai titik tengah </a:t>
                </a:r>
              </a:p>
              <a:p>
                <a:pPr marL="0" indent="0">
                  <a:buNone/>
                </a:pPr>
                <a:r>
                  <a:rPr lang="id-ID" dirty="0"/>
                  <a:t>fi  = Frekuensi tiap interval </a:t>
                </a:r>
              </a:p>
              <a:p>
                <a:pPr marL="0" indent="0">
                  <a:buNone/>
                </a:pPr>
                <a:r>
                  <a:rPr lang="el-GR" dirty="0"/>
                  <a:t>Σ(</a:t>
                </a:r>
                <a:r>
                  <a:rPr lang="id-ID" dirty="0"/>
                  <a:t>ti.fi) = Jumlah semua data hasil perkalian antara titik tengah dengan frekuensi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247" y="2248347"/>
                <a:ext cx="7745505" cy="4132981"/>
              </a:xfrm>
              <a:blipFill rotWithShape="1">
                <a:blip r:embed="rId2"/>
                <a:stretch>
                  <a:fillRect l="-1024" t="-1770" b="-14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(2)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2209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34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60849"/>
            <a:ext cx="7745505" cy="4392488"/>
          </a:xfrm>
        </p:spPr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MEAN</a:t>
            </a:r>
            <a:endParaRPr lang="id-ID" dirty="0"/>
          </a:p>
          <a:p>
            <a:pPr marL="0" indent="0">
              <a:buNone/>
            </a:pPr>
            <a:r>
              <a:rPr lang="id-ID" dirty="0"/>
              <a:t>Contoh B : </a:t>
            </a:r>
          </a:p>
          <a:p>
            <a:pPr marL="0" indent="0" algn="just">
              <a:buNone/>
            </a:pPr>
            <a:r>
              <a:rPr lang="id-ID" sz="2000" dirty="0"/>
              <a:t>Nilai ujian </a:t>
            </a:r>
            <a:r>
              <a:rPr lang="id-ID" sz="2000"/>
              <a:t>MK Statistika</a:t>
            </a:r>
            <a:r>
              <a:rPr lang="en-US" sz="2000"/>
              <a:t> Industri</a:t>
            </a:r>
            <a:r>
              <a:rPr lang="id-ID" sz="2000"/>
              <a:t> </a:t>
            </a:r>
            <a:r>
              <a:rPr lang="id-ID" sz="2000" dirty="0"/>
              <a:t>yang diikuti oleh 70 mahasiswa dinyatakan dalam tabel distribusi frekuensi sebagai berikut. Hitung berapa rata – rata nilai statistika kelas ini !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(3)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279938"/>
              </p:ext>
            </p:extLst>
          </p:nvPr>
        </p:nvGraphicFramePr>
        <p:xfrm>
          <a:off x="2483768" y="4005064"/>
          <a:ext cx="2880320" cy="2554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Kelas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Frekuensi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60-64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2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65-69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6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70-74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15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75-79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20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80-84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16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85-89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7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90-94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Jumlah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70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7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32856"/>
            <a:ext cx="7745505" cy="4608512"/>
          </a:xfrm>
        </p:spPr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MEAN</a:t>
            </a:r>
            <a:endParaRPr lang="id-ID" dirty="0"/>
          </a:p>
          <a:p>
            <a:r>
              <a:rPr lang="id-ID" sz="2000" dirty="0"/>
              <a:t>Hitung titik tengah (ti) dengan rumus ½ (BB + BA) </a:t>
            </a:r>
          </a:p>
          <a:p>
            <a:r>
              <a:rPr lang="id-ID" sz="2000" dirty="0"/>
              <a:t>Hitung nilai ti x fi </a:t>
            </a:r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(4)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750031"/>
              </p:ext>
            </p:extLst>
          </p:nvPr>
        </p:nvGraphicFramePr>
        <p:xfrm>
          <a:off x="1115616" y="3284984"/>
          <a:ext cx="6840761" cy="3384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3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4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Nilai</a:t>
                      </a:r>
                      <a:r>
                        <a:rPr lang="en-US" sz="1600" u="none" strike="noStrike" dirty="0">
                          <a:effectLst/>
                        </a:rPr>
                        <a:t> interval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Titik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tengah</a:t>
                      </a:r>
                      <a:r>
                        <a:rPr lang="en-US" sz="1600" u="none" strike="noStrike" dirty="0">
                          <a:effectLst/>
                        </a:rPr>
                        <a:t> (</a:t>
                      </a:r>
                      <a:r>
                        <a:rPr lang="en-US" sz="1600" u="none" strike="noStrike" dirty="0" err="1">
                          <a:effectLst/>
                        </a:rPr>
                        <a:t>ti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Frekuensi (fi)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Jumlah (ti.fi)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60 – 64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62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124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65 – 69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67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402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70 – 74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72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1080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75 – 79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77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1540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80 – 84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82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16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1312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85 – 89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87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609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90 – 94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92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368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ctr" fontAlgn="b"/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70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5435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08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MEAN</a:t>
            </a:r>
            <a:endParaRPr lang="id-ID" dirty="0"/>
          </a:p>
          <a:p>
            <a:r>
              <a:rPr lang="id-ID" dirty="0"/>
              <a:t>Hitunglah nilai rata-rata dengan rumus: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fi-FI" dirty="0"/>
              <a:t>Jadi, nilai rata-rata kelompok adalah 77,643 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(5)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4114800" cy="154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56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32856"/>
            <a:ext cx="7745505" cy="4536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MEDIAN</a:t>
            </a:r>
            <a:endParaRPr lang="id-ID" dirty="0"/>
          </a:p>
          <a:p>
            <a:r>
              <a:rPr lang="id-ID" dirty="0"/>
              <a:t>Langkah awal  pembuatan 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frek</a:t>
            </a:r>
            <a:r>
              <a:rPr lang="id-ID" dirty="0"/>
              <a:t>u</a:t>
            </a:r>
            <a:r>
              <a:rPr lang="en-US" dirty="0" err="1"/>
              <a:t>ensinya</a:t>
            </a:r>
            <a:endParaRPr lang="id-ID" dirty="0"/>
          </a:p>
          <a:p>
            <a:r>
              <a:rPr lang="en-US" dirty="0" err="1"/>
              <a:t>Nilai</a:t>
            </a:r>
            <a:r>
              <a:rPr lang="en-US" dirty="0"/>
              <a:t> median </a:t>
            </a:r>
            <a:r>
              <a:rPr lang="en-US" dirty="0" err="1"/>
              <a:t>dicari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:</a:t>
            </a:r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Keterangan: </a:t>
            </a:r>
          </a:p>
          <a:p>
            <a:pPr marL="0" indent="0">
              <a:buNone/>
            </a:pPr>
            <a:r>
              <a:rPr lang="id-ID" dirty="0"/>
              <a:t>Md = nilai median </a:t>
            </a:r>
          </a:p>
          <a:p>
            <a:pPr marL="0" indent="0">
              <a:buNone/>
            </a:pPr>
            <a:r>
              <a:rPr lang="sv-SE" dirty="0"/>
              <a:t>Bb = Batas bawah kelas </a:t>
            </a:r>
            <a:r>
              <a:rPr lang="id-ID" dirty="0"/>
              <a:t>dimana </a:t>
            </a:r>
            <a:r>
              <a:rPr lang="sv-SE" dirty="0"/>
              <a:t>nilai median akan terletak </a:t>
            </a:r>
          </a:p>
          <a:p>
            <a:pPr marL="0" indent="0">
              <a:buNone/>
            </a:pPr>
            <a:r>
              <a:rPr lang="id-ID" dirty="0"/>
              <a:t>c = interval kelas yang mengandung nilai median </a:t>
            </a:r>
          </a:p>
          <a:p>
            <a:pPr marL="0" indent="0">
              <a:buNone/>
            </a:pPr>
            <a:r>
              <a:rPr lang="id-ID" dirty="0"/>
              <a:t>n = jumlah data </a:t>
            </a:r>
          </a:p>
          <a:p>
            <a:pPr marL="0" indent="0">
              <a:buNone/>
            </a:pPr>
            <a:r>
              <a:rPr lang="id-ID" dirty="0"/>
              <a:t>f = frekuensi kelas median </a:t>
            </a:r>
          </a:p>
          <a:p>
            <a:pPr marL="0" indent="0">
              <a:buNone/>
            </a:pPr>
            <a:r>
              <a:rPr lang="id-ID" dirty="0"/>
              <a:t>Jf = Jumlah frekuensi kumulatif sebelum kelas median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(6)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48" y="3068960"/>
            <a:ext cx="34385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07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76997"/>
          </a:xfrm>
        </p:spPr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MEDIAN</a:t>
            </a:r>
            <a:endParaRPr lang="id-ID" dirty="0"/>
          </a:p>
          <a:p>
            <a:r>
              <a:rPr lang="id-ID" dirty="0"/>
              <a:t>Contoh : Dari contoh 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(7)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486406"/>
              </p:ext>
            </p:extLst>
          </p:nvPr>
        </p:nvGraphicFramePr>
        <p:xfrm>
          <a:off x="1331640" y="3212976"/>
          <a:ext cx="3240360" cy="3038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800" b="1" u="none" strike="noStrike" dirty="0">
                          <a:effectLst/>
                        </a:rPr>
                        <a:t>Kelas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800" b="1" u="none" strike="noStrike" dirty="0">
                          <a:effectLst/>
                        </a:rPr>
                        <a:t>Frekuensi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u="none" strike="noStrike" dirty="0">
                          <a:effectLst/>
                        </a:rPr>
                        <a:t>Fk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800" u="none" strike="noStrike" dirty="0">
                          <a:effectLst/>
                        </a:rPr>
                        <a:t>60-64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800" u="none" strike="noStrike" dirty="0">
                          <a:effectLst/>
                        </a:rPr>
                        <a:t>2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2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800" u="none" strike="noStrike" dirty="0">
                          <a:effectLst/>
                        </a:rPr>
                        <a:t>65-69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800" u="none" strike="noStrike" dirty="0">
                          <a:effectLst/>
                        </a:rPr>
                        <a:t>6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8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800" u="none" strike="noStrike" dirty="0">
                          <a:effectLst/>
                        </a:rPr>
                        <a:t>70-74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800" u="none" strike="noStrike" dirty="0">
                          <a:effectLst/>
                        </a:rPr>
                        <a:t>15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23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800" u="none" strike="noStrike" dirty="0">
                          <a:effectLst/>
                        </a:rPr>
                        <a:t>75-79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800" u="none" strike="noStrike" dirty="0">
                          <a:effectLst/>
                        </a:rPr>
                        <a:t>20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43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800" u="none" strike="noStrike" dirty="0">
                          <a:effectLst/>
                        </a:rPr>
                        <a:t>80-84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800" u="none" strike="noStrike" dirty="0">
                          <a:effectLst/>
                        </a:rPr>
                        <a:t>16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59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800" u="none" strike="noStrike" dirty="0">
                          <a:effectLst/>
                        </a:rPr>
                        <a:t>85-89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800" u="none" strike="noStrike" dirty="0">
                          <a:effectLst/>
                        </a:rPr>
                        <a:t>7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66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800" u="none" strike="noStrike" dirty="0">
                          <a:effectLst/>
                        </a:rPr>
                        <a:t>90-94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800" u="none" strike="noStrike" dirty="0">
                          <a:effectLst/>
                        </a:rPr>
                        <a:t>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u="none" strike="noStrike" dirty="0">
                          <a:effectLst/>
                        </a:rPr>
                        <a:t>70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800" u="none" strike="noStrike" dirty="0">
                          <a:effectLst/>
                        </a:rPr>
                        <a:t>Jumlah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800" u="none" strike="noStrike" dirty="0">
                          <a:effectLst/>
                        </a:rPr>
                        <a:t>70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60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329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MEDIAN</a:t>
            </a:r>
            <a:endParaRPr lang="id-ID" dirty="0"/>
          </a:p>
          <a:p>
            <a:pPr algn="just"/>
            <a:r>
              <a:rPr lang="id-ID" dirty="0"/>
              <a:t>Cari nilai interval yang mengandung unsur median dengan rumus </a:t>
            </a:r>
            <a:r>
              <a:rPr lang="id-ID" b="1" dirty="0"/>
              <a:t>½ x n </a:t>
            </a:r>
            <a:r>
              <a:rPr lang="id-ID" dirty="0"/>
              <a:t>, dimana n = jumlah data </a:t>
            </a:r>
          </a:p>
          <a:p>
            <a:pPr algn="just"/>
            <a:r>
              <a:rPr lang="id-ID" dirty="0"/>
              <a:t>½ x 70 = 35, maka nilai interval yang mengandung unsur median adalah interval ke-4 (75 – 79) yang mempunyai Fk 43, artinya frekwensi komulatif interval ini mulai dari 23 sampai 43 (35 masuk diantara nilai tersebut). </a:t>
            </a:r>
          </a:p>
          <a:p>
            <a:pPr algn="just"/>
            <a:r>
              <a:rPr lang="id-ID" dirty="0"/>
              <a:t>Bb kelas tersebut adalah 74,5 </a:t>
            </a:r>
          </a:p>
          <a:p>
            <a:pPr algn="just"/>
            <a:r>
              <a:rPr lang="id-ID" dirty="0"/>
              <a:t>Interval kelas adalah 5 </a:t>
            </a:r>
          </a:p>
          <a:p>
            <a:pPr algn="just"/>
            <a:r>
              <a:rPr lang="id-ID" dirty="0"/>
              <a:t>Jf = 23 </a:t>
            </a:r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KELOMPOK (8)</a:t>
            </a:r>
          </a:p>
        </p:txBody>
      </p:sp>
    </p:spTree>
    <p:extLst>
      <p:ext uri="{BB962C8B-B14F-4D97-AF65-F5344CB8AC3E}">
        <p14:creationId xmlns:p14="http://schemas.microsoft.com/office/powerpoint/2010/main" val="959877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470</TotalTime>
  <Words>1322</Words>
  <Application>Microsoft Office PowerPoint</Application>
  <PresentationFormat>On-screen Show (4:3)</PresentationFormat>
  <Paragraphs>319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Book Antiqua</vt:lpstr>
      <vt:lpstr>Calibri</vt:lpstr>
      <vt:lpstr>Cambria Math</vt:lpstr>
      <vt:lpstr>Times New Roman</vt:lpstr>
      <vt:lpstr>Wingdings</vt:lpstr>
      <vt:lpstr>Hardcover</vt:lpstr>
      <vt:lpstr>UKURAN PEMUSATAN DATA</vt:lpstr>
      <vt:lpstr>DATA KELOMPOK</vt:lpstr>
      <vt:lpstr>DATA KELOMPOK (2)</vt:lpstr>
      <vt:lpstr>DATA KELOMPOK (3)</vt:lpstr>
      <vt:lpstr>DATA KELOMPOK (4)</vt:lpstr>
      <vt:lpstr>DATA KELOMPOK (5)</vt:lpstr>
      <vt:lpstr>DATA KELOMPOK (6)</vt:lpstr>
      <vt:lpstr>DATA KELOMPOK (7)</vt:lpstr>
      <vt:lpstr>DATA KELOMPOK (8)</vt:lpstr>
      <vt:lpstr>DATA KELOMPOK (9)</vt:lpstr>
      <vt:lpstr>DATA KELOMPOK (10)</vt:lpstr>
      <vt:lpstr>DATA KELOMPOK (11)</vt:lpstr>
      <vt:lpstr>DATA KELOMPOK (12)</vt:lpstr>
      <vt:lpstr>DATA KELOMPOK (13)</vt:lpstr>
      <vt:lpstr>DATA KELOMPOK (14)</vt:lpstr>
      <vt:lpstr>DATA KELOMPOK (15)</vt:lpstr>
      <vt:lpstr>DATA KELOMPOK (16)</vt:lpstr>
      <vt:lpstr>DATA KELOMPOK (17)</vt:lpstr>
      <vt:lpstr>DATA KELOMPOK (18)</vt:lpstr>
      <vt:lpstr>DATA KELOMPOK (19)</vt:lpstr>
      <vt:lpstr>DATA KELOMPOK (20)</vt:lpstr>
      <vt:lpstr>DATA KELOMPOK (21)</vt:lpstr>
      <vt:lpstr>DATA KELOMPOK (22)</vt:lpstr>
      <vt:lpstr>DATA KELOMPOK (23)</vt:lpstr>
      <vt:lpstr>DATA KELOMPOK (24)</vt:lpstr>
      <vt:lpstr>DATA KELOMPOK (25)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UKURAN PEMUSATAN DATA</dc:title>
  <dc:creator>asus</dc:creator>
  <cp:lastModifiedBy>Diah Dee</cp:lastModifiedBy>
  <cp:revision>51</cp:revision>
  <dcterms:created xsi:type="dcterms:W3CDTF">2015-10-10T22:29:54Z</dcterms:created>
  <dcterms:modified xsi:type="dcterms:W3CDTF">2025-04-13T13:15:34Z</dcterms:modified>
</cp:coreProperties>
</file>